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8" r:id="rId4"/>
    <p:sldId id="257" r:id="rId5"/>
    <p:sldId id="272" r:id="rId6"/>
    <p:sldId id="267" r:id="rId7"/>
    <p:sldId id="264" r:id="rId8"/>
    <p:sldId id="268" r:id="rId9"/>
    <p:sldId id="265" r:id="rId10"/>
    <p:sldId id="266" r:id="rId11"/>
    <p:sldId id="269" r:id="rId12"/>
    <p:sldId id="261" r:id="rId13"/>
    <p:sldId id="262" r:id="rId14"/>
    <p:sldId id="271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30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84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047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1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935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94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98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0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365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61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C76F8-8A2C-472C-96F0-82230A5E6BB3}" type="datetimeFigureOut">
              <a:rPr lang="cs-CZ" smtClean="0"/>
              <a:t>5.1.2018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2B630-4F4B-491F-AACA-BF3A4A0CF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25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i.org/news/section-7-fai-sporting-code-2017-published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587" y="0"/>
            <a:ext cx="4563714" cy="685800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759" y="0"/>
            <a:ext cx="5117910" cy="685800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248262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056240" y="230659"/>
            <a:ext cx="4539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5"/>
                </a:solidFill>
              </a:rPr>
              <a:t>Příklady předběžného hlášení</a:t>
            </a:r>
            <a:endParaRPr lang="cs-CZ" sz="2800" b="1" dirty="0">
              <a:solidFill>
                <a:schemeClr val="accent5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64" y="1088294"/>
            <a:ext cx="10058400" cy="521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3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056240" y="230659"/>
            <a:ext cx="4539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5"/>
                </a:solidFill>
              </a:rPr>
              <a:t>Příklady předběžného hlášení</a:t>
            </a:r>
            <a:endParaRPr lang="cs-CZ" sz="2800" b="1" dirty="0">
              <a:solidFill>
                <a:schemeClr val="accent5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62" y="856735"/>
            <a:ext cx="7535803" cy="593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3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14443" y="2287278"/>
            <a:ext cx="100831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Požadované překročení musí být v relaci k požadované přesnosti měření příslušných proměnných a zajištěno, že předpokládané chyby a meze jsou brány v úvahu, takže není pochybností, že nový rekord dostatečně převýší stávající.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V případě rekordních letů musí být Oficiálním pozorovatelem ověřeno, že specifická měřící a záznamová zařízení jsou stejného typu, jako ta, která jsou schválená příslušnými Leteckými sportovními komisemi.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Zpracování výkonu, který je v souladu se SŘ FAI, v tom SŘ </a:t>
            </a:r>
            <a:r>
              <a:rPr lang="cs-CZ" sz="2000" dirty="0" err="1"/>
              <a:t>AeČR</a:t>
            </a:r>
            <a:r>
              <a:rPr lang="cs-CZ" sz="2000" dirty="0"/>
              <a:t>, je pak záležitostí sportovní komise. Ta hlášení o pokusu o rekord zaeviduje a výkon zkontroluje na základě důkazů. (Hlava </a:t>
            </a:r>
            <a:r>
              <a:rPr lang="cs-CZ" sz="2000" dirty="0" smtClean="0"/>
              <a:t>7 </a:t>
            </a:r>
            <a:r>
              <a:rPr lang="cs-CZ" sz="2000" dirty="0" err="1" smtClean="0"/>
              <a:t>Všeob</a:t>
            </a:r>
            <a:r>
              <a:rPr lang="cs-CZ" sz="2000" dirty="0" smtClean="0"/>
              <a:t>. dílu: </a:t>
            </a:r>
            <a:r>
              <a:rPr lang="cs-CZ" sz="2000" dirty="0"/>
              <a:t>Požadavky na překročení výkonu).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882984" y="1145909"/>
            <a:ext cx="74881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Podmínky pro překročení výkonů</a:t>
            </a:r>
            <a:endParaRPr lang="cs-CZ" sz="2800" b="1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496193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34702" y="797286"/>
            <a:ext cx="74717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/>
              <a:t>ÚŘEDNÍ OSOBY DOHLÍŽEJÍCÍ NA </a:t>
            </a:r>
            <a:r>
              <a:rPr lang="cs-CZ" sz="2800" b="1" dirty="0" smtClean="0"/>
              <a:t>VÝKONY OFICIÁLNÍ </a:t>
            </a:r>
            <a:r>
              <a:rPr lang="cs-CZ" sz="2800" b="1" dirty="0"/>
              <a:t>POZOROVATELÉ.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947351" y="1945827"/>
            <a:ext cx="102478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4.2.1 ÚŘEDNÍ OSOBY DOHLÍŽEJÍCÍ NA </a:t>
            </a:r>
            <a:r>
              <a:rPr lang="cs-CZ" dirty="0" smtClean="0">
                <a:solidFill>
                  <a:srgbClr val="0070C0"/>
                </a:solidFill>
              </a:rPr>
              <a:t>VÝKONY. OFICIÁLNÍ POZOROVATELÉ.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Osoby </a:t>
            </a:r>
            <a:r>
              <a:rPr lang="cs-CZ" dirty="0"/>
              <a:t>kontrolující výkon musí být registrovány u NAC jako Oficiální pozorovatelé. Oficiální pozorovatelé mají právo kontrolovat a potvrzovat výkony a události pro rekordy a odznaky FAI.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Musí </a:t>
            </a:r>
            <a:r>
              <a:rPr lang="cs-CZ" dirty="0"/>
              <a:t>znát a rozumět Sportovnímu řádu FAI a pravidlům a předpisům pro určité události, které mají být potvrzeny.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Letecké </a:t>
            </a:r>
            <a:r>
              <a:rPr lang="cs-CZ" dirty="0"/>
              <a:t>sportovní komise FAI mohou určit kvalifikační kritéria pro Oficiální pozorovatele ve svých příslušných leteckých sportovních činnostech a zveřejnit tato kritéria a povinnosti ve zvláštních dílech Sportovního řádu. Taková kvalifikace musí být potvrzena NAC, ke kterému Oficiální pozorovatel patří. </a:t>
            </a:r>
          </a:p>
          <a:p>
            <a:r>
              <a:rPr lang="cs-CZ" dirty="0">
                <a:solidFill>
                  <a:srgbClr val="0070C0"/>
                </a:solidFill>
              </a:rPr>
              <a:t>4.2.2 ZPŮSOBILOST. </a:t>
            </a:r>
            <a:endParaRPr lang="cs-CZ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Oficiální </a:t>
            </a:r>
            <a:r>
              <a:rPr lang="cs-CZ" dirty="0"/>
              <a:t>pozorovatel musí být při jakémkoli pokusu o rekord nebo odznak nezávislý a nesmí být vnímán jako osoba s konfliktem zájmů.  </a:t>
            </a:r>
          </a:p>
          <a:p>
            <a:r>
              <a:rPr lang="cs-CZ" dirty="0">
                <a:solidFill>
                  <a:srgbClr val="0070C0"/>
                </a:solidFill>
              </a:rPr>
              <a:t>4.2.3 PŘÍTOMNOST. </a:t>
            </a:r>
            <a:endParaRPr lang="cs-CZ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Oficiální </a:t>
            </a:r>
            <a:r>
              <a:rPr lang="cs-CZ" dirty="0"/>
              <a:t>pozorovatel smí potvrzovat pouze událost spojenou s letovým </a:t>
            </a:r>
            <a:r>
              <a:rPr lang="cs-CZ" dirty="0" smtClean="0"/>
              <a:t>výkonem, </a:t>
            </a:r>
            <a:r>
              <a:rPr lang="cs-CZ" dirty="0"/>
              <a:t>pokud je při události, ke které je potvrzení požadováno, přítomen. Smí potvrdit skutečnost, pokud se dostaví brzy poté a pokud není naprosto žádných pochyb o její pravdivosti.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987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76314" y="1376314"/>
            <a:ext cx="94833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Přeji vám mnoho zdaru při pokusech o kvalitní letecké výkony.</a:t>
            </a:r>
            <a:endParaRPr lang="cs-CZ" sz="8000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324627" y="6042581"/>
            <a:ext cx="447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>
                <a:solidFill>
                  <a:schemeClr val="accent5">
                    <a:lumMod val="50000"/>
                  </a:schemeClr>
                </a:solidFill>
                <a:latin typeface="Lucida Calligraphy" panose="03010101010101010101" pitchFamily="66" charset="0"/>
              </a:rPr>
              <a:t>RNDr.Jacek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  <a:latin typeface="Lucida Calligraphy" panose="03010101010101010101" pitchFamily="66" charset="0"/>
              </a:rPr>
              <a:t> KERUM</a:t>
            </a:r>
            <a:endParaRPr lang="cs-CZ" sz="2800" dirty="0">
              <a:solidFill>
                <a:schemeClr val="accent5">
                  <a:lumMod val="50000"/>
                </a:schemeClr>
              </a:solidFill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08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99287" y="1021491"/>
            <a:ext cx="9144000" cy="1887109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Co by měl pilot vědět, než se pokusí o rekord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28584" y="3682313"/>
            <a:ext cx="97371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cs-CZ" sz="3200" dirty="0" smtClean="0"/>
              <a:t>Seznámit se ze základními dokumenty</a:t>
            </a:r>
          </a:p>
          <a:p>
            <a:pPr marL="514350" indent="-514350">
              <a:buFontTx/>
              <a:buAutoNum type="arabicPeriod"/>
            </a:pPr>
            <a:r>
              <a:rPr lang="cs-CZ" sz="3200" dirty="0" smtClean="0"/>
              <a:t>Zjistit si podmínky za kterých by mohl výkon uskutečnit</a:t>
            </a:r>
          </a:p>
          <a:p>
            <a:pPr marL="514350" indent="-514350">
              <a:buAutoNum type="arabicPeriod"/>
            </a:pPr>
            <a:r>
              <a:rPr lang="cs-CZ" sz="3200" dirty="0" smtClean="0"/>
              <a:t>Připravit si letadlo a potřebné doklady</a:t>
            </a:r>
          </a:p>
          <a:p>
            <a:pPr marL="514350" indent="-514350">
              <a:buAutoNum type="arabicPeriod"/>
            </a:pPr>
            <a:r>
              <a:rPr lang="cs-CZ" sz="3200" dirty="0" smtClean="0"/>
              <a:t>Zajistit si Oficiálního pozorovatele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25560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510" y="0"/>
            <a:ext cx="5836980" cy="685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3350740" y="2018271"/>
            <a:ext cx="5490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Všeobecný díl sportovního řádu FAI</a:t>
            </a:r>
            <a:endParaRPr lang="cs-CZ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9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816359" y="389555"/>
            <a:ext cx="83898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Obsahuje pravidla prakticky pro všechny letecké sporty,</a:t>
            </a:r>
          </a:p>
          <a:p>
            <a:pPr algn="ctr"/>
            <a:r>
              <a:rPr lang="cs-CZ" sz="2800" b="1" dirty="0" smtClean="0">
                <a:solidFill>
                  <a:srgbClr val="FF0000"/>
                </a:solidFill>
              </a:rPr>
              <a:t>poslední aktualizace </a:t>
            </a:r>
            <a:r>
              <a:rPr lang="cs-CZ" sz="2800" b="1" dirty="0" smtClean="0">
                <a:solidFill>
                  <a:srgbClr val="FF0000"/>
                </a:solidFill>
              </a:rPr>
              <a:t>1.10.2017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 algn="ctr"/>
            <a:r>
              <a:rPr lang="cs-CZ" sz="2800" b="1" dirty="0">
                <a:solidFill>
                  <a:srgbClr val="FF0000"/>
                </a:solidFill>
              </a:rPr>
              <a:t>Zde: </a:t>
            </a:r>
            <a:r>
              <a:rPr lang="cs-CZ" sz="2800" b="1" u="sng" dirty="0">
                <a:solidFill>
                  <a:srgbClr val="00B0F0"/>
                </a:solidFill>
              </a:rPr>
              <a:t>https://</a:t>
            </a:r>
            <a:r>
              <a:rPr lang="cs-CZ" sz="2800" b="1" u="sng" dirty="0" smtClean="0">
                <a:solidFill>
                  <a:srgbClr val="00B0F0"/>
                </a:solidFill>
              </a:rPr>
              <a:t>www.fai.org</a:t>
            </a:r>
            <a:endParaRPr lang="cs-CZ" sz="2800" b="1" u="sng" dirty="0">
              <a:solidFill>
                <a:srgbClr val="00B0F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9156" y="2512541"/>
            <a:ext cx="1000897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Pro toho, kde se nerad „</a:t>
            </a:r>
            <a:r>
              <a:rPr lang="cs-CZ" sz="2800" dirty="0" err="1" smtClean="0"/>
              <a:t>proklikává</a:t>
            </a:r>
            <a:r>
              <a:rPr lang="cs-CZ" sz="2800" dirty="0" smtClean="0"/>
              <a:t>“ internetem, malá kuchařka:</a:t>
            </a:r>
          </a:p>
          <a:p>
            <a:r>
              <a:rPr lang="cs-CZ" sz="2000" dirty="0" smtClean="0"/>
              <a:t>1. krok</a:t>
            </a:r>
            <a:r>
              <a:rPr lang="cs-CZ" sz="2000" dirty="0"/>
              <a:t>: </a:t>
            </a:r>
            <a:r>
              <a:rPr lang="cs-CZ" sz="2000" dirty="0">
                <a:hlinkClick r:id="rId2"/>
              </a:rPr>
              <a:t>https://</a:t>
            </a:r>
            <a:r>
              <a:rPr lang="cs-CZ" sz="2000" dirty="0" smtClean="0">
                <a:hlinkClick r:id="rId2"/>
              </a:rPr>
              <a:t>www.fai.org/</a:t>
            </a:r>
            <a:endParaRPr lang="cs-CZ" sz="2000" dirty="0" smtClean="0"/>
          </a:p>
          <a:p>
            <a:r>
              <a:rPr lang="cs-CZ" sz="2000" dirty="0" smtClean="0"/>
              <a:t>2. krok: v liště nabídek přejděte na SPORTS</a:t>
            </a:r>
          </a:p>
          <a:p>
            <a:r>
              <a:rPr lang="cs-CZ" sz="2000" dirty="0" smtClean="0"/>
              <a:t>3. krok: v levém sloupečku uprostřed je GLIDING. Na té stránce je potřeba sjet až dolů do 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černého pole na </a:t>
            </a:r>
            <a:r>
              <a:rPr lang="cs-CZ" sz="2000" u="sng" cap="all" dirty="0" smtClean="0">
                <a:solidFill>
                  <a:schemeClr val="bg1"/>
                </a:solidFill>
              </a:rPr>
              <a:t>QUICKLINKS</a:t>
            </a:r>
            <a:r>
              <a:rPr lang="cs-CZ" sz="2000" cap="all" dirty="0" smtClean="0"/>
              <a:t>,</a:t>
            </a:r>
            <a:r>
              <a:rPr lang="cs-CZ" sz="2000" b="1" cap="all" dirty="0" smtClean="0"/>
              <a:t> </a:t>
            </a:r>
            <a:r>
              <a:rPr lang="cs-CZ" sz="2000" dirty="0"/>
              <a:t>kde pod </a:t>
            </a:r>
            <a:r>
              <a:rPr lang="cs-CZ" sz="2000" b="1" cap="all" dirty="0" smtClean="0">
                <a:solidFill>
                  <a:schemeClr val="bg1"/>
                </a:solidFill>
              </a:rPr>
              <a:t>ABOUT FAI </a:t>
            </a:r>
            <a:r>
              <a:rPr lang="cs-CZ" sz="2000" dirty="0" smtClean="0"/>
              <a:t>je </a:t>
            </a:r>
            <a:r>
              <a:rPr lang="cs-CZ" sz="2000" dirty="0"/>
              <a:t>dole </a:t>
            </a:r>
            <a:r>
              <a:rPr lang="cs-CZ" sz="2000" dirty="0" smtClean="0"/>
              <a:t>„</a:t>
            </a:r>
            <a:r>
              <a:rPr lang="cs-CZ" sz="2000" dirty="0" err="1" smtClean="0"/>
              <a:t>Documents</a:t>
            </a:r>
            <a:r>
              <a:rPr lang="cs-CZ" sz="2000" dirty="0" smtClean="0"/>
              <a:t>“</a:t>
            </a:r>
          </a:p>
          <a:p>
            <a:r>
              <a:rPr lang="cs-CZ" sz="2000" dirty="0" smtClean="0"/>
              <a:t>4. krok: Po </a:t>
            </a:r>
            <a:r>
              <a:rPr lang="cs-CZ" sz="2000" dirty="0" err="1" smtClean="0"/>
              <a:t>odkliknutí</a:t>
            </a:r>
            <a:r>
              <a:rPr lang="cs-CZ" sz="2000" dirty="0" smtClean="0"/>
              <a:t> se zobrazí stránka s dokumenty, kde si opět najdete </a:t>
            </a:r>
            <a:r>
              <a:rPr lang="cs-CZ" sz="2000" dirty="0" err="1" smtClean="0"/>
              <a:t>Gliding</a:t>
            </a:r>
            <a:r>
              <a:rPr lang="cs-CZ" sz="2000" dirty="0" smtClean="0"/>
              <a:t> a po  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otevření hned v prvním řádku je </a:t>
            </a:r>
            <a:r>
              <a:rPr lang="cs-CZ" sz="2000" dirty="0" err="1" smtClean="0"/>
              <a:t>Sporting</a:t>
            </a:r>
            <a:r>
              <a:rPr lang="cs-CZ" sz="2000" dirty="0" smtClean="0"/>
              <a:t> </a:t>
            </a:r>
            <a:r>
              <a:rPr lang="cs-CZ" sz="2000" dirty="0" err="1" smtClean="0"/>
              <a:t>Code-Section</a:t>
            </a:r>
            <a:r>
              <a:rPr lang="cs-CZ" sz="2000" dirty="0" smtClean="0"/>
              <a:t> 3-Gliding a tam už se najdete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(viz následující obrázek).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432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520" y="46476"/>
            <a:ext cx="8855676" cy="674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6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40904" y="576649"/>
            <a:ext cx="55275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Jak postupovat při pokusu o rekord a přihlašování výkonu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14253" y="1927655"/>
            <a:ext cx="97808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Příprava: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volba možností porovnáním vlastních výkonů s platnými registrovanými výkony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volba letadla, se kterým se má pokus překonat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volba výkonu: </a:t>
            </a:r>
            <a:r>
              <a:rPr lang="cs-CZ" dirty="0"/>
              <a:t>rychlostní volný, rychlostní na uzavřené trati, výškový v převýšení, výškový absolutní, vytrvalostní, vzdálenostní – zkrátka na co </a:t>
            </a:r>
            <a:r>
              <a:rPr lang="cs-CZ" dirty="0" smtClean="0"/>
              <a:t>si troufáte.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studium Sportovního řádu </a:t>
            </a:r>
            <a:r>
              <a:rPr lang="cs-CZ" dirty="0"/>
              <a:t>FAI a </a:t>
            </a:r>
            <a:r>
              <a:rPr lang="cs-CZ" dirty="0" smtClean="0"/>
              <a:t>Sportovního řádu </a:t>
            </a:r>
            <a:r>
              <a:rPr lang="cs-CZ" dirty="0" err="1"/>
              <a:t>AeČR</a:t>
            </a:r>
            <a:r>
              <a:rPr lang="cs-CZ" dirty="0"/>
              <a:t>, </a:t>
            </a:r>
            <a:r>
              <a:rPr lang="cs-CZ" dirty="0" smtClean="0"/>
              <a:t>kapitol, které se týkají </a:t>
            </a:r>
            <a:r>
              <a:rPr lang="cs-CZ" dirty="0"/>
              <a:t>příslušného </a:t>
            </a:r>
            <a:r>
              <a:rPr lang="cs-CZ" dirty="0" smtClean="0"/>
              <a:t>sportu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sledování </a:t>
            </a:r>
            <a:r>
              <a:rPr lang="cs-CZ" dirty="0"/>
              <a:t>počasí – </a:t>
            </a:r>
            <a:r>
              <a:rPr lang="cs-CZ" dirty="0" smtClean="0"/>
              <a:t>běžné předpovědi a v</a:t>
            </a:r>
            <a:r>
              <a:rPr lang="cs-CZ" dirty="0"/>
              <a:t> případě slibné vyhlídky </a:t>
            </a:r>
            <a:r>
              <a:rPr lang="cs-CZ" dirty="0" smtClean="0"/>
              <a:t>konzultace </a:t>
            </a:r>
            <a:r>
              <a:rPr lang="cs-CZ" dirty="0"/>
              <a:t>s příslušnou </a:t>
            </a:r>
            <a:r>
              <a:rPr lang="cs-CZ" dirty="0" smtClean="0"/>
              <a:t>službou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pečlivé plánování výkonu: kontrola </a:t>
            </a:r>
            <a:r>
              <a:rPr lang="cs-CZ" dirty="0"/>
              <a:t>a </a:t>
            </a:r>
            <a:r>
              <a:rPr lang="cs-CZ" dirty="0" smtClean="0"/>
              <a:t>příprava </a:t>
            </a:r>
            <a:r>
              <a:rPr lang="cs-CZ" dirty="0"/>
              <a:t>letadla a jeho vybavení, </a:t>
            </a:r>
            <a:r>
              <a:rPr lang="cs-CZ" dirty="0" smtClean="0"/>
              <a:t>kontrola </a:t>
            </a:r>
            <a:r>
              <a:rPr lang="cs-CZ" dirty="0"/>
              <a:t>platnosti atestů a kalibrací zapisovačů, </a:t>
            </a:r>
            <a:r>
              <a:rPr lang="cs-CZ" dirty="0" smtClean="0"/>
              <a:t>kontrola </a:t>
            </a:r>
            <a:r>
              <a:rPr lang="cs-CZ" dirty="0"/>
              <a:t>palubních </a:t>
            </a:r>
            <a:r>
              <a:rPr lang="cs-CZ" dirty="0" smtClean="0"/>
              <a:t>i </a:t>
            </a:r>
            <a:r>
              <a:rPr lang="cs-CZ" dirty="0"/>
              <a:t>osobních dokladů, navigační </a:t>
            </a:r>
            <a:r>
              <a:rPr lang="cs-CZ" dirty="0" smtClean="0"/>
              <a:t>příprava </a:t>
            </a:r>
            <a:r>
              <a:rPr lang="cs-CZ" dirty="0"/>
              <a:t>(včetně přípravy mapy, stanovení tratě</a:t>
            </a:r>
            <a:r>
              <a:rPr lang="cs-CZ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informace o navigační situaci </a:t>
            </a:r>
            <a:r>
              <a:rPr lang="cs-CZ" dirty="0"/>
              <a:t>v prostoru, kde </a:t>
            </a:r>
            <a:r>
              <a:rPr lang="cs-CZ" dirty="0" smtClean="0"/>
              <a:t>by mělo ve zvolené době k pokusu dojít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oslovení sportovního </a:t>
            </a:r>
            <a:r>
              <a:rPr lang="cs-CZ" dirty="0"/>
              <a:t>komisaře s příslušnou kvalifikací, který </a:t>
            </a:r>
            <a:r>
              <a:rPr lang="cs-CZ" u="sng" dirty="0"/>
              <a:t>musí být sportovnímu výkonu </a:t>
            </a:r>
            <a:r>
              <a:rPr lang="cs-CZ" u="sng" dirty="0" smtClean="0"/>
              <a:t>přítomen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975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31306" y="1052745"/>
            <a:ext cx="6722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4.2 ÚŘEDNÍ OSOBY DOHLÍŽEJÍCÍ NA VÝKONY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6225" y="2465237"/>
            <a:ext cx="91522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OFICIÁLNÍ POZOROVATELÉ: ZPŮSOBILOST, PŘÍTOMNOST</a:t>
            </a:r>
          </a:p>
          <a:p>
            <a:pPr marL="285750" indent="-285750">
              <a:buFontTx/>
              <a:buChar char="-"/>
            </a:pPr>
            <a:r>
              <a:rPr lang="cs-CZ" dirty="0"/>
              <a:t>DOČASNÝ STATUS </a:t>
            </a:r>
            <a:endParaRPr lang="cs-CZ" dirty="0" smtClean="0"/>
          </a:p>
          <a:p>
            <a:pPr marL="742950" lvl="1" indent="-285750">
              <a:buFontTx/>
              <a:buChar char="-"/>
            </a:pPr>
            <a:r>
              <a:rPr lang="cs-CZ" dirty="0" smtClean="0"/>
              <a:t>dispečeři </a:t>
            </a:r>
            <a:r>
              <a:rPr lang="cs-CZ" dirty="0"/>
              <a:t>leteckého provozu ve </a:t>
            </a:r>
            <a:r>
              <a:rPr lang="cs-CZ" dirty="0" smtClean="0"/>
              <a:t>službě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v průběhu mistrovských soutěží oficiálně </a:t>
            </a:r>
            <a:r>
              <a:rPr lang="cs-CZ" dirty="0"/>
              <a:t>zaregistrovaní pomocníci a </a:t>
            </a:r>
            <a:r>
              <a:rPr lang="cs-CZ" dirty="0" smtClean="0"/>
              <a:t>funkcionáři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když </a:t>
            </a:r>
            <a:r>
              <a:rPr lang="cs-CZ" dirty="0"/>
              <a:t>se událost odehraje mimo dohled Oficiálního pozorovatele, musí být potvrzena dvěma nezávislými, dostatečně způsobilými </a:t>
            </a:r>
            <a:r>
              <a:rPr lang="cs-CZ" dirty="0" smtClean="0"/>
              <a:t>svědky</a:t>
            </a:r>
            <a:endParaRPr lang="cs-CZ" dirty="0"/>
          </a:p>
          <a:p>
            <a:r>
              <a:rPr lang="cs-CZ" dirty="0" smtClean="0"/>
              <a:t>-    PORUŠENÍ </a:t>
            </a:r>
            <a:r>
              <a:rPr lang="cs-CZ" dirty="0" smtClean="0"/>
              <a:t>POVINNOSTÍ znamená pro pilota neuznání výkonu a rozhodčího licenci</a:t>
            </a: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49652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40904" y="576649"/>
            <a:ext cx="55275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Jak postupovat při pokusu o rekord a přihlašování výkonu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14253" y="1927655"/>
            <a:ext cx="978089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Výkon a po výkonu: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pečlivě si zapsat </a:t>
            </a:r>
            <a:r>
              <a:rPr lang="cs-CZ" dirty="0"/>
              <a:t>čas startu, místo a výšku začátku výkonu, čas obletu otočných bodů, čas a místo přistání (pokud se jedná o let na volnou vzdálenost). </a:t>
            </a:r>
            <a:r>
              <a:rPr lang="cs-CZ" dirty="0" smtClean="0"/>
              <a:t>Nespoléhat na záznamník !!!!!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 smtClean="0"/>
              <a:t>v</a:t>
            </a:r>
            <a:r>
              <a:rPr lang="cs-CZ" u="sng" dirty="0"/>
              <a:t> </a:t>
            </a:r>
            <a:r>
              <a:rPr lang="cs-CZ" u="sng" dirty="0" smtClean="0"/>
              <a:t>“Hlášení </a:t>
            </a:r>
            <a:r>
              <a:rPr lang="cs-CZ" u="sng" dirty="0"/>
              <a:t>o </a:t>
            </a:r>
            <a:r>
              <a:rPr lang="cs-CZ" u="sng" dirty="0" smtClean="0"/>
              <a:t>výkonu“ si zajistit potvrzení přítomným OO (sportovním komisařem)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 smtClean="0"/>
              <a:t>pokus </a:t>
            </a:r>
            <a:r>
              <a:rPr lang="cs-CZ" u="sng" dirty="0"/>
              <a:t>o rekord </a:t>
            </a:r>
            <a:r>
              <a:rPr lang="cs-CZ" u="sng" dirty="0" smtClean="0"/>
              <a:t>oznámit do 7. dnů příslušné </a:t>
            </a:r>
            <a:r>
              <a:rPr lang="cs-CZ" u="sng" dirty="0"/>
              <a:t>sportovní komisi svého národního </a:t>
            </a:r>
            <a:r>
              <a:rPr lang="cs-CZ" u="sng" dirty="0" smtClean="0"/>
              <a:t>aeroklubu (NAC). </a:t>
            </a:r>
            <a:r>
              <a:rPr lang="cs-CZ" dirty="0" smtClean="0"/>
              <a:t>Hlášení </a:t>
            </a:r>
            <a:r>
              <a:rPr lang="cs-CZ" dirty="0"/>
              <a:t>musí obsahovat</a:t>
            </a:r>
            <a:r>
              <a:rPr lang="cs-CZ" dirty="0" smtClean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zatřídění </a:t>
            </a:r>
            <a:r>
              <a:rPr lang="cs-CZ" dirty="0"/>
              <a:t>(třída, podtřída, atd.) hlášeného </a:t>
            </a:r>
            <a:r>
              <a:rPr lang="cs-CZ" dirty="0" smtClean="0"/>
              <a:t>rekordu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označení </a:t>
            </a:r>
            <a:r>
              <a:rPr lang="cs-CZ" dirty="0"/>
              <a:t>a popis, včetně číselného označení rekordu 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místo </a:t>
            </a:r>
            <a:r>
              <a:rPr lang="cs-CZ" dirty="0"/>
              <a:t>(trať) a datum pokusu 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jméno</a:t>
            </a:r>
            <a:r>
              <a:rPr lang="cs-CZ" dirty="0"/>
              <a:t>, pohlaví a státní příslušnost soutěžícího (soutěžících) 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číslo </a:t>
            </a:r>
            <a:r>
              <a:rPr lang="cs-CZ" dirty="0"/>
              <a:t>a platnost jeho Sportovní licence a jméno NAC, který ji vydal 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typ </a:t>
            </a:r>
            <a:r>
              <a:rPr lang="cs-CZ" dirty="0"/>
              <a:t>letadla a imatrikulační nebo identifikační značku 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typ(y</a:t>
            </a:r>
            <a:r>
              <a:rPr lang="cs-CZ" dirty="0"/>
              <a:t>) motoru(ů) nebo zdroje pohonu, výkon a identifikační číslo(a) 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popis výkonu (např. „ 1000 km, </a:t>
            </a:r>
            <a:r>
              <a:rPr lang="cs-CZ" dirty="0" err="1" smtClean="0"/>
              <a:t>prům</a:t>
            </a:r>
            <a:r>
              <a:rPr lang="cs-CZ" dirty="0" smtClean="0"/>
              <a:t>. rychlost 126,5 km“)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cs-CZ" dirty="0" smtClean="0"/>
              <a:t>jméno </a:t>
            </a:r>
            <a:r>
              <a:rPr lang="cs-CZ" dirty="0"/>
              <a:t>NAC, který je zodpovědný za kontrolu rekordního pokusu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99520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28299" y="1084931"/>
            <a:ext cx="53381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Předběžné hlášení (</a:t>
            </a:r>
            <a:r>
              <a:rPr lang="cs-CZ" sz="2800" b="1" dirty="0" err="1" smtClean="0"/>
              <a:t>Preliminary</a:t>
            </a:r>
            <a:r>
              <a:rPr lang="cs-CZ" sz="2800" b="1" dirty="0" smtClean="0"/>
              <a:t>)</a:t>
            </a:r>
          </a:p>
          <a:p>
            <a:pPr algn="ctr"/>
            <a:r>
              <a:rPr lang="cs-CZ" sz="2800" b="1" dirty="0" smtClean="0"/>
              <a:t>(příklady podle SŘ)</a:t>
            </a:r>
            <a:endParaRPr lang="cs-CZ" sz="28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647223" y="2621755"/>
            <a:ext cx="108245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Pilot musí Sportovní </a:t>
            </a:r>
            <a:r>
              <a:rPr lang="cs-CZ" dirty="0"/>
              <a:t>komisi </a:t>
            </a:r>
            <a:r>
              <a:rPr lang="cs-CZ" dirty="0" smtClean="0"/>
              <a:t>NAC zaslat </a:t>
            </a:r>
            <a:r>
              <a:rPr lang="cs-CZ" dirty="0"/>
              <a:t>předběžné hlášení (</a:t>
            </a:r>
            <a:r>
              <a:rPr lang="cs-CZ" dirty="0" err="1"/>
              <a:t>preliminary</a:t>
            </a:r>
            <a:r>
              <a:rPr lang="cs-CZ" dirty="0"/>
              <a:t>) s uvedením potřebných údajů (místo konání, datum a čas, výsledný výkon, jména posádky, jméno Oficiálního pozorovatele</a:t>
            </a:r>
            <a:r>
              <a:rPr lang="cs-CZ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pokusu o rekord v zahraničí je nutné, aby si sportovec zajistil u národního aeroklubu sportovní </a:t>
            </a:r>
            <a:r>
              <a:rPr lang="cs-CZ" dirty="0" smtClean="0"/>
              <a:t>licenci.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Na </a:t>
            </a:r>
            <a:r>
              <a:rPr lang="cs-CZ" dirty="0"/>
              <a:t>místě pokusu o rekord si musí za pomoci NAC zajistit Oficiálního pozorovatele, který mu pak výkon potvrdí (Hlava </a:t>
            </a:r>
            <a:r>
              <a:rPr lang="cs-CZ" dirty="0" smtClean="0"/>
              <a:t>7 </a:t>
            </a:r>
            <a:r>
              <a:rPr lang="cs-CZ" dirty="0"/>
              <a:t>SŘ).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Jestli </a:t>
            </a:r>
            <a:r>
              <a:rPr lang="cs-CZ" dirty="0"/>
              <a:t>jde o rychlostní let, jde zpravidla o let mezi </a:t>
            </a:r>
            <a:r>
              <a:rPr lang="cs-CZ" dirty="0" smtClean="0"/>
              <a:t>dvěma </a:t>
            </a:r>
            <a:r>
              <a:rPr lang="cs-CZ" dirty="0"/>
              <a:t>kontrolními stanovišti </a:t>
            </a:r>
            <a:r>
              <a:rPr lang="cs-CZ" dirty="0" smtClean="0"/>
              <a:t>(dispečerské věže)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Povinností </a:t>
            </a:r>
            <a:r>
              <a:rPr lang="cs-CZ" dirty="0"/>
              <a:t>pilota </a:t>
            </a:r>
            <a:r>
              <a:rPr lang="cs-CZ" dirty="0" smtClean="0"/>
              <a:t>je pokus </a:t>
            </a:r>
            <a:r>
              <a:rPr lang="cs-CZ" dirty="0"/>
              <a:t>s tímto personálem projednat a informovat ho o předpokládaném průběhu. </a:t>
            </a:r>
            <a:r>
              <a:rPr lang="cs-CZ" dirty="0" smtClean="0"/>
              <a:t>Tento </a:t>
            </a:r>
            <a:r>
              <a:rPr lang="cs-CZ" dirty="0"/>
              <a:t>fakt musí pilot popsat v hlášení pro svého </a:t>
            </a:r>
            <a:r>
              <a:rPr lang="cs-CZ" dirty="0" smtClean="0"/>
              <a:t>pozorovatele.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 </a:t>
            </a:r>
            <a:r>
              <a:rPr lang="cs-CZ" dirty="0"/>
              <a:t>ukončení pokusu předá pilot </a:t>
            </a:r>
            <a:r>
              <a:rPr lang="cs-CZ" dirty="0" smtClean="0"/>
              <a:t>NAC veškerou </a:t>
            </a:r>
            <a:r>
              <a:rPr lang="cs-CZ" dirty="0"/>
              <a:t>dokumentaci k </a:t>
            </a:r>
            <a:r>
              <a:rPr lang="cs-CZ" dirty="0" smtClean="0"/>
              <a:t>vyhodnocení (Hlášení, soubor se záznamem </a:t>
            </a:r>
            <a:r>
              <a:rPr lang="cs-CZ" dirty="0"/>
              <a:t>z letového </a:t>
            </a:r>
            <a:r>
              <a:rPr lang="cs-CZ" dirty="0" smtClean="0"/>
              <a:t>zapisovače, </a:t>
            </a:r>
            <a:r>
              <a:rPr lang="cs-CZ" dirty="0"/>
              <a:t>kalibrační protokol </a:t>
            </a:r>
            <a:r>
              <a:rPr lang="cs-CZ" dirty="0" smtClean="0"/>
              <a:t>zapisovače atd.)</a:t>
            </a: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02271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609</Words>
  <Application>Microsoft Office PowerPoint</Application>
  <PresentationFormat>Širokoúhlá obrazovka</PresentationFormat>
  <Paragraphs>73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Lucida Calligraphy</vt:lpstr>
      <vt:lpstr>Monotype Corsiva</vt:lpstr>
      <vt:lpstr>Wingdings</vt:lpstr>
      <vt:lpstr>Motiv Office</vt:lpstr>
      <vt:lpstr>Prezentace aplikace PowerPoint</vt:lpstr>
      <vt:lpstr>Co by měl pilot vědět, než se pokusí o rekord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by měl pilot vědět, než se pokusí o rekord</dc:title>
  <dc:creator>Jacek</dc:creator>
  <cp:lastModifiedBy>Jacek</cp:lastModifiedBy>
  <cp:revision>33</cp:revision>
  <dcterms:created xsi:type="dcterms:W3CDTF">2017-10-07T17:12:19Z</dcterms:created>
  <dcterms:modified xsi:type="dcterms:W3CDTF">2018-01-05T15:56:32Z</dcterms:modified>
</cp:coreProperties>
</file>